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8" r:id="rId3"/>
    <p:sldId id="289" r:id="rId4"/>
    <p:sldId id="257" r:id="rId5"/>
    <p:sldId id="258" r:id="rId6"/>
    <p:sldId id="259" r:id="rId7"/>
    <p:sldId id="292" r:id="rId8"/>
    <p:sldId id="294" r:id="rId9"/>
    <p:sldId id="295" r:id="rId10"/>
    <p:sldId id="296" r:id="rId11"/>
    <p:sldId id="297" r:id="rId12"/>
    <p:sldId id="280" r:id="rId13"/>
    <p:sldId id="298" r:id="rId14"/>
    <p:sldId id="262" r:id="rId15"/>
    <p:sldId id="263" r:id="rId16"/>
    <p:sldId id="264" r:id="rId17"/>
    <p:sldId id="260" r:id="rId18"/>
    <p:sldId id="291" r:id="rId19"/>
    <p:sldId id="293" r:id="rId20"/>
    <p:sldId id="299" r:id="rId21"/>
    <p:sldId id="266" r:id="rId22"/>
    <p:sldId id="274" r:id="rId23"/>
    <p:sldId id="278" r:id="rId24"/>
    <p:sldId id="300"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3691E4F-B213-4875-BF06-1B6DB7332DE4}" type="datetimeFigureOut">
              <a:rPr lang="en-AU" smtClean="0"/>
              <a:pPr/>
              <a:t>18/01/2012</a:t>
            </a:fld>
            <a:endParaRPr lang="en-AU" dirty="0"/>
          </a:p>
        </p:txBody>
      </p:sp>
      <p:sp>
        <p:nvSpPr>
          <p:cNvPr id="19" name="Footer Placeholder 18"/>
          <p:cNvSpPr>
            <a:spLocks noGrp="1"/>
          </p:cNvSpPr>
          <p:nvPr>
            <p:ph type="ftr" sz="quarter" idx="11"/>
          </p:nvPr>
        </p:nvSpPr>
        <p:spPr/>
        <p:txBody>
          <a:bodyPr/>
          <a:lstStyle/>
          <a:p>
            <a:endParaRPr lang="en-AU" dirty="0"/>
          </a:p>
        </p:txBody>
      </p:sp>
      <p:sp>
        <p:nvSpPr>
          <p:cNvPr id="27" name="Slide Number Placeholder 26"/>
          <p:cNvSpPr>
            <a:spLocks noGrp="1"/>
          </p:cNvSpPr>
          <p:nvPr>
            <p:ph type="sldNum" sz="quarter" idx="12"/>
          </p:nvPr>
        </p:nvSpPr>
        <p:spPr/>
        <p:txBody>
          <a:bodyPr/>
          <a:lstStyle/>
          <a:p>
            <a:fld id="{B7C14DEA-9A67-4903-98FF-1FB7357E4902}" type="slidenum">
              <a:rPr lang="en-AU" smtClean="0"/>
              <a:pPr/>
              <a:t>‹#›</a:t>
            </a:fld>
            <a:endParaRPr lang="en-AU"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3691E4F-B213-4875-BF06-1B6DB7332DE4}" type="datetimeFigureOut">
              <a:rPr lang="en-AU" smtClean="0"/>
              <a:pPr/>
              <a:t>18/01/2012</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B7C14DEA-9A67-4903-98FF-1FB7357E4902}" type="slidenum">
              <a:rPr lang="en-AU" smtClean="0"/>
              <a:pPr/>
              <a:t>‹#›</a:t>
            </a:fld>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3691E4F-B213-4875-BF06-1B6DB7332DE4}" type="datetimeFigureOut">
              <a:rPr lang="en-AU" smtClean="0"/>
              <a:pPr/>
              <a:t>18/01/2012</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B7C14DEA-9A67-4903-98FF-1FB7357E4902}" type="slidenum">
              <a:rPr lang="en-AU" smtClean="0"/>
              <a:pPr/>
              <a:t>‹#›</a:t>
            </a:fld>
            <a:endParaRPr lang="en-A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3691E4F-B213-4875-BF06-1B6DB7332DE4}" type="datetimeFigureOut">
              <a:rPr lang="en-AU" smtClean="0"/>
              <a:pPr/>
              <a:t>18/01/2012</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B7C14DEA-9A67-4903-98FF-1FB7357E4902}" type="slidenum">
              <a:rPr lang="en-AU" smtClean="0"/>
              <a:pPr/>
              <a:t>‹#›</a:t>
            </a:fld>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3691E4F-B213-4875-BF06-1B6DB7332DE4}" type="datetimeFigureOut">
              <a:rPr lang="en-AU" smtClean="0"/>
              <a:pPr/>
              <a:t>18/01/2012</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B7C14DEA-9A67-4903-98FF-1FB7357E4902}" type="slidenum">
              <a:rPr lang="en-AU" smtClean="0"/>
              <a:pPr/>
              <a:t>‹#›</a:t>
            </a:fld>
            <a:endParaRPr lang="en-A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3691E4F-B213-4875-BF06-1B6DB7332DE4}" type="datetimeFigureOut">
              <a:rPr lang="en-AU" smtClean="0"/>
              <a:pPr/>
              <a:t>18/01/2012</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B7C14DEA-9A67-4903-98FF-1FB7357E4902}"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3691E4F-B213-4875-BF06-1B6DB7332DE4}" type="datetimeFigureOut">
              <a:rPr lang="en-AU" smtClean="0"/>
              <a:pPr/>
              <a:t>18/01/2012</a:t>
            </a:fld>
            <a:endParaRPr lang="en-AU" dirty="0"/>
          </a:p>
        </p:txBody>
      </p:sp>
      <p:sp>
        <p:nvSpPr>
          <p:cNvPr id="8" name="Footer Placeholder 7"/>
          <p:cNvSpPr>
            <a:spLocks noGrp="1"/>
          </p:cNvSpPr>
          <p:nvPr>
            <p:ph type="ftr" sz="quarter" idx="11"/>
          </p:nvPr>
        </p:nvSpPr>
        <p:spPr/>
        <p:txBody>
          <a:bodyPr/>
          <a:lstStyle/>
          <a:p>
            <a:endParaRPr lang="en-AU" dirty="0"/>
          </a:p>
        </p:txBody>
      </p:sp>
      <p:sp>
        <p:nvSpPr>
          <p:cNvPr id="9" name="Slide Number Placeholder 8"/>
          <p:cNvSpPr>
            <a:spLocks noGrp="1"/>
          </p:cNvSpPr>
          <p:nvPr>
            <p:ph type="sldNum" sz="quarter" idx="12"/>
          </p:nvPr>
        </p:nvSpPr>
        <p:spPr/>
        <p:txBody>
          <a:bodyPr/>
          <a:lstStyle/>
          <a:p>
            <a:fld id="{B7C14DEA-9A67-4903-98FF-1FB7357E4902}" type="slidenum">
              <a:rPr lang="en-AU" smtClean="0"/>
              <a:pPr/>
              <a:t>‹#›</a:t>
            </a:fld>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3691E4F-B213-4875-BF06-1B6DB7332DE4}" type="datetimeFigureOut">
              <a:rPr lang="en-AU" smtClean="0"/>
              <a:pPr/>
              <a:t>18/01/2012</a:t>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B7C14DEA-9A67-4903-98FF-1FB7357E4902}" type="slidenum">
              <a:rPr lang="en-AU" smtClean="0"/>
              <a:pPr/>
              <a:t>‹#›</a:t>
            </a:fld>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691E4F-B213-4875-BF06-1B6DB7332DE4}" type="datetimeFigureOut">
              <a:rPr lang="en-AU" smtClean="0"/>
              <a:pPr/>
              <a:t>18/01/2012</a:t>
            </a:fld>
            <a:endParaRPr lang="en-AU" dirty="0"/>
          </a:p>
        </p:txBody>
      </p:sp>
      <p:sp>
        <p:nvSpPr>
          <p:cNvPr id="3" name="Footer Placeholder 2"/>
          <p:cNvSpPr>
            <a:spLocks noGrp="1"/>
          </p:cNvSpPr>
          <p:nvPr>
            <p:ph type="ftr" sz="quarter" idx="11"/>
          </p:nvPr>
        </p:nvSpPr>
        <p:spPr/>
        <p:txBody>
          <a:bodyPr/>
          <a:lstStyle/>
          <a:p>
            <a:endParaRPr lang="en-AU" dirty="0"/>
          </a:p>
        </p:txBody>
      </p:sp>
      <p:sp>
        <p:nvSpPr>
          <p:cNvPr id="4" name="Slide Number Placeholder 3"/>
          <p:cNvSpPr>
            <a:spLocks noGrp="1"/>
          </p:cNvSpPr>
          <p:nvPr>
            <p:ph type="sldNum" sz="quarter" idx="12"/>
          </p:nvPr>
        </p:nvSpPr>
        <p:spPr/>
        <p:txBody>
          <a:bodyPr/>
          <a:lstStyle/>
          <a:p>
            <a:fld id="{B7C14DEA-9A67-4903-98FF-1FB7357E4902}" type="slidenum">
              <a:rPr lang="en-AU" smtClean="0"/>
              <a:pPr/>
              <a:t>‹#›</a:t>
            </a:fld>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3691E4F-B213-4875-BF06-1B6DB7332DE4}" type="datetimeFigureOut">
              <a:rPr lang="en-AU" smtClean="0"/>
              <a:pPr/>
              <a:t>18/01/2012</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B7C14DEA-9A67-4903-98FF-1FB7357E4902}" type="slidenum">
              <a:rPr lang="en-AU" smtClean="0"/>
              <a:pPr/>
              <a:t>‹#›</a:t>
            </a:fld>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3691E4F-B213-4875-BF06-1B6DB7332DE4}" type="datetimeFigureOut">
              <a:rPr lang="en-AU" smtClean="0"/>
              <a:pPr/>
              <a:t>18/01/2012</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a:xfrm>
            <a:off x="8077200" y="6356350"/>
            <a:ext cx="609600" cy="365125"/>
          </a:xfrm>
        </p:spPr>
        <p:txBody>
          <a:bodyPr/>
          <a:lstStyle/>
          <a:p>
            <a:fld id="{B7C14DEA-9A67-4903-98FF-1FB7357E4902}" type="slidenum">
              <a:rPr lang="en-AU" smtClean="0"/>
              <a:pPr/>
              <a:t>‹#›</a:t>
            </a:fld>
            <a:endParaRPr lang="en-AU"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3691E4F-B213-4875-BF06-1B6DB7332DE4}" type="datetimeFigureOut">
              <a:rPr lang="en-AU" smtClean="0"/>
              <a:pPr/>
              <a:t>18/01/2012</a:t>
            </a:fld>
            <a:endParaRPr lang="en-AU"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AU"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7C14DEA-9A67-4903-98FF-1FB7357E4902}" type="slidenum">
              <a:rPr lang="en-AU" smtClean="0"/>
              <a:pPr/>
              <a:t>‹#›</a:t>
            </a:fld>
            <a:endParaRPr lang="en-AU"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Homelessness in Australia</a:t>
            </a:r>
            <a:endParaRPr lang="en-AU" dirty="0"/>
          </a:p>
        </p:txBody>
      </p:sp>
      <p:sp>
        <p:nvSpPr>
          <p:cNvPr id="3" name="Subtitle 2"/>
          <p:cNvSpPr>
            <a:spLocks noGrp="1"/>
          </p:cNvSpPr>
          <p:nvPr>
            <p:ph type="subTitle" idx="1"/>
          </p:nvPr>
        </p:nvSpPr>
        <p:spPr/>
        <p:txBody>
          <a:bodyPr/>
          <a:lstStyle/>
          <a:p>
            <a:endParaRPr lang="en-A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Causes of Youth Homelessness</a:t>
            </a:r>
            <a:endParaRPr lang="en-AU" dirty="0"/>
          </a:p>
        </p:txBody>
      </p:sp>
      <p:sp>
        <p:nvSpPr>
          <p:cNvPr id="3" name="Content Placeholder 2"/>
          <p:cNvSpPr>
            <a:spLocks noGrp="1"/>
          </p:cNvSpPr>
          <p:nvPr>
            <p:ph idx="1"/>
          </p:nvPr>
        </p:nvSpPr>
        <p:spPr/>
        <p:txBody>
          <a:bodyPr>
            <a:normAutofit fontScale="92500" lnSpcReduction="20000"/>
          </a:bodyPr>
          <a:lstStyle/>
          <a:p>
            <a:pPr algn="just"/>
            <a:r>
              <a:rPr lang="en-AU" dirty="0" smtClean="0"/>
              <a:t>Although in many ways the drivers of homelessness are similar, there are some significant differences. Indigenous Australians have been described as suffering ‘spiritual homelessness’ which stems from dispossession and forced removal from homelands and family. </a:t>
            </a:r>
          </a:p>
          <a:p>
            <a:pPr algn="just">
              <a:buNone/>
            </a:pPr>
            <a:endParaRPr lang="en-AU" dirty="0" smtClean="0"/>
          </a:p>
          <a:p>
            <a:pPr algn="just"/>
            <a:r>
              <a:rPr lang="en-AU" dirty="0" smtClean="0"/>
              <a:t>Low housing affordability - Over the past 20 years the affordability of housing has deteriorated – decreasing by 140 per cent between 1986 and 2006. In 1986, 3.6 years of average income was needed to purchase a home; by 2006 the purchase price required 7.0 years’ pay. The total stock of public housing has declined and rental vacancies have reached an all-time low. </a:t>
            </a:r>
          </a:p>
          <a:p>
            <a:pPr algn="just"/>
            <a:endParaRPr lang="en-AU" dirty="0" smtClean="0"/>
          </a:p>
          <a:p>
            <a:pPr algn="just"/>
            <a:endParaRPr lang="en-A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Causes of Youth Homelessness</a:t>
            </a:r>
            <a:endParaRPr lang="en-AU" dirty="0"/>
          </a:p>
        </p:txBody>
      </p:sp>
      <p:sp>
        <p:nvSpPr>
          <p:cNvPr id="3" name="Content Placeholder 2"/>
          <p:cNvSpPr>
            <a:spLocks noGrp="1"/>
          </p:cNvSpPr>
          <p:nvPr>
            <p:ph idx="1"/>
          </p:nvPr>
        </p:nvSpPr>
        <p:spPr/>
        <p:txBody>
          <a:bodyPr>
            <a:normAutofit fontScale="85000" lnSpcReduction="20000"/>
          </a:bodyPr>
          <a:lstStyle/>
          <a:p>
            <a:pPr algn="just"/>
            <a:r>
              <a:rPr lang="en-AU" sz="2400" dirty="0" smtClean="0"/>
              <a:t>Institutional children - Children in institutional care or in juvenile justice settings are not included as ‘homeless’ in terms of the formal definition in use, although they are particularly vulnerable groups, which experience higher rates of homelessness upon leaving these secure arrangements. They are at-risk but not actually homeless while in secure accommodation. While the adequacy of care and protection programs and services was raised in evidence to the Inquiry, a full examination of these issues would require an inquiry dedicated solely to this matter.</a:t>
            </a:r>
          </a:p>
          <a:p>
            <a:pPr algn="just"/>
            <a:r>
              <a:rPr lang="en-AU" sz="2400" dirty="0" smtClean="0"/>
              <a:t>Poverty - The Burdekin Report quoted a submission from Barnardos Australia highlighting the causal relationship between family poverty and youth homelessness: Poverty is highly correlated with social isolation, alcoholism, drug abuse and domestic violence. Where these factors are present there is a greater incentive for a young person to leave home and subsequently be at risk of homelessness. The poor are likely to have inadequate housing which may increase the stress on a young person to leave home.</a:t>
            </a:r>
          </a:p>
          <a:p>
            <a:pPr algn="just"/>
            <a:endParaRPr lang="en-AU" dirty="0" smtClean="0"/>
          </a:p>
          <a:p>
            <a:pPr algn="just"/>
            <a:endParaRPr lang="en-AU" sz="2400" dirty="0" smtClean="0"/>
          </a:p>
          <a:p>
            <a:pPr algn="just"/>
            <a:endParaRPr lang="en-AU"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Causes of Youth Homelessness</a:t>
            </a:r>
            <a:endParaRPr lang="en-AU" dirty="0"/>
          </a:p>
        </p:txBody>
      </p:sp>
      <p:sp>
        <p:nvSpPr>
          <p:cNvPr id="3" name="Content Placeholder 2"/>
          <p:cNvSpPr>
            <a:spLocks noGrp="1"/>
          </p:cNvSpPr>
          <p:nvPr>
            <p:ph idx="1"/>
          </p:nvPr>
        </p:nvSpPr>
        <p:spPr/>
        <p:txBody>
          <a:bodyPr>
            <a:normAutofit fontScale="92500" lnSpcReduction="10000"/>
          </a:bodyPr>
          <a:lstStyle/>
          <a:p>
            <a:pPr algn="just"/>
            <a:r>
              <a:rPr lang="en-AU" dirty="0" smtClean="0"/>
              <a:t>Migrant Australians - The Inquiry heard that at-risk and homeless young people from culturally and linguistically diverse families and young people from refugee families report problems with cultural and generational conflict. The young people come to school, and they assimilate really quickly and take on Western values and want to do Western things: Australian things. So we often see family dysfunction and breakdown with the clash of cultures. The one thing that parents could reasonably expect to control is their young people. Their lives have had a lot of things out of control, so a lot of effort goes into raising their children the way they see they should. So, it causes huge conflict if the kids start rejecting those ways.</a:t>
            </a:r>
            <a:endParaRPr lang="en-A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Causes of Youth Homelessness</a:t>
            </a:r>
            <a:endParaRPr lang="en-AU" dirty="0"/>
          </a:p>
        </p:txBody>
      </p:sp>
      <p:sp>
        <p:nvSpPr>
          <p:cNvPr id="3" name="Content Placeholder 2"/>
          <p:cNvSpPr>
            <a:spLocks noGrp="1"/>
          </p:cNvSpPr>
          <p:nvPr>
            <p:ph idx="1"/>
          </p:nvPr>
        </p:nvSpPr>
        <p:spPr/>
        <p:txBody>
          <a:bodyPr>
            <a:normAutofit fontScale="85000" lnSpcReduction="10000"/>
          </a:bodyPr>
          <a:lstStyle/>
          <a:p>
            <a:pPr algn="just"/>
            <a:r>
              <a:rPr lang="en-AU" sz="2400" dirty="0" smtClean="0"/>
              <a:t>Family Conflict -  In Melbourne, the manager of a youth refuge spoke of his observations about why young people become homeless:</a:t>
            </a:r>
          </a:p>
          <a:p>
            <a:pPr algn="just"/>
            <a:r>
              <a:rPr lang="en-AU" sz="2400" i="1" dirty="0" smtClean="0"/>
              <a:t>The litany of the causes of youth homelessness is extensive. We can all rattle off a list that will include such things such as mental illness, abuse, poverty, problematic substance abuse, pregnancy, etc, etc, etc. We see these young people every day. However, there seems to be a commonality amongst the young people who come to the refuge, a feature that is the same no matter the configuration of other issues. That is that each young person has experienced the erosion or the defeat of a significant relationship, usually with an adult and usually with an adult, who, in an ideal world, has the role of providing unconditional love and care. And our experience - and we are sure in the experience of other service providers - this is an inescapable reality. Some of these relationships can be restored and some will not be and some should not be.</a:t>
            </a:r>
            <a:endParaRPr lang="en-AU" sz="2400" dirty="0" smtClean="0"/>
          </a:p>
          <a:p>
            <a:pPr algn="just"/>
            <a:endParaRPr lang="en-AU"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Typical Youth Homelessness Pathway</a:t>
            </a:r>
            <a:endParaRPr lang="en-AU" dirty="0"/>
          </a:p>
        </p:txBody>
      </p:sp>
      <p:sp>
        <p:nvSpPr>
          <p:cNvPr id="3" name="Content Placeholder 2"/>
          <p:cNvSpPr>
            <a:spLocks noGrp="1"/>
          </p:cNvSpPr>
          <p:nvPr>
            <p:ph idx="1"/>
          </p:nvPr>
        </p:nvSpPr>
        <p:spPr/>
        <p:txBody>
          <a:bodyPr>
            <a:normAutofit fontScale="92500" lnSpcReduction="20000"/>
          </a:bodyPr>
          <a:lstStyle/>
          <a:p>
            <a:pPr algn="just"/>
            <a:r>
              <a:rPr lang="en-AU" dirty="0" smtClean="0"/>
              <a:t>The first discernible indicator of homelessness is when the young people make a tentative break from home and family. This is the first biographical transition along the career trajectory. It is denoted by a young person leaving home for at least one night without their parents’ permission. This is usually called ‘runaway’ behaviour, and most young people who run away stay temporarily with friends or relatives. Running away is a major biographical experience for most teenagers, and it can be made sense of in different ways. In some case, it will be a once only experience and the young person will not run away again. In other cases, the underlying family problems are not resolved, and some young people begin to move in and out of home. </a:t>
            </a:r>
            <a:endParaRPr lang="en-A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
            </a:r>
            <a:br>
              <a:rPr lang="en-AU" dirty="0" smtClean="0"/>
            </a:br>
            <a:r>
              <a:rPr lang="en-AU" dirty="0" smtClean="0"/>
              <a:t>Typical Youth Homelessness Pathway</a:t>
            </a:r>
            <a:endParaRPr lang="en-AU" dirty="0"/>
          </a:p>
        </p:txBody>
      </p:sp>
      <p:sp>
        <p:nvSpPr>
          <p:cNvPr id="3" name="Content Placeholder 2"/>
          <p:cNvSpPr>
            <a:spLocks noGrp="1"/>
          </p:cNvSpPr>
          <p:nvPr>
            <p:ph idx="1"/>
          </p:nvPr>
        </p:nvSpPr>
        <p:spPr/>
        <p:txBody>
          <a:bodyPr>
            <a:normAutofit/>
          </a:bodyPr>
          <a:lstStyle/>
          <a:p>
            <a:pPr algn="just"/>
            <a:r>
              <a:rPr lang="en-AU" sz="2400" dirty="0" smtClean="0"/>
              <a:t>Next stage - Permanent Break. Some young people who make a permanent break want to remain at school. However, they need support to make the transition to independent living. A second group want to remain at school, but they become overwhelmed by other problems in their life and think about dropping out. Support at school is particularly important for these young people. A third group leave school at about the same time as they make the permanent break.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Typical Youth Homelessness Pathway</a:t>
            </a:r>
            <a:endParaRPr lang="en-AU" dirty="0"/>
          </a:p>
        </p:txBody>
      </p:sp>
      <p:sp>
        <p:nvSpPr>
          <p:cNvPr id="3" name="Content Placeholder 2"/>
          <p:cNvSpPr>
            <a:spLocks noGrp="1"/>
          </p:cNvSpPr>
          <p:nvPr>
            <p:ph idx="1"/>
          </p:nvPr>
        </p:nvSpPr>
        <p:spPr/>
        <p:txBody>
          <a:bodyPr>
            <a:normAutofit/>
          </a:bodyPr>
          <a:lstStyle/>
          <a:p>
            <a:pPr algn="just"/>
            <a:r>
              <a:rPr lang="en-AU" sz="2400" dirty="0" smtClean="0"/>
              <a:t>Final stage - chronic homelessness. This denotes the acceptance of homelessness as a ‘way of life’. It is a biographical transition which takes place gradually, rather than a dramatic event. These teenagers come to accept petty crime, substance abuse, drug dealing and prostitution as a normal part of everyday life (O’Connor 1989; HREOC 1989; Hirst 1989). It is difficult to help young people who have made the transition to chronicity, because they no longer express a strong disposition to change their lifestyle.</a:t>
            </a:r>
            <a:endParaRPr lang="en-AU"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Youth Homeless Intervention Strategies</a:t>
            </a:r>
            <a:endParaRPr lang="en-AU" dirty="0"/>
          </a:p>
        </p:txBody>
      </p:sp>
      <p:sp>
        <p:nvSpPr>
          <p:cNvPr id="3" name="Content Placeholder 2"/>
          <p:cNvSpPr>
            <a:spLocks noGrp="1"/>
          </p:cNvSpPr>
          <p:nvPr>
            <p:ph idx="1"/>
          </p:nvPr>
        </p:nvSpPr>
        <p:spPr/>
        <p:txBody>
          <a:bodyPr>
            <a:normAutofit fontScale="85000" lnSpcReduction="20000"/>
          </a:bodyPr>
          <a:lstStyle/>
          <a:p>
            <a:pPr algn="just"/>
            <a:r>
              <a:rPr lang="en-AU" dirty="0" smtClean="0"/>
              <a:t>Early intervention strategies focus on young people who are in the ‘in and out’ stage, or perceptibly at risk. These strategies focus on family reconciliation. Early intervention can mean supporting homeless students to remain at school and make the transition to independent living. This may involve ‘family reconciliation’, but these young people do not always return home. For some independent students, school is the point of stability in their life and they are determined to complete their education. They need help with income and accommodation, but not long-term support and counselling. Others experience an emotional crisis following the breakdown of family relationships. Everything starts ‘to go wrong at school’. These students also need help with income and accommodation, as well as long-term support and counselling. They are at great risk of ‘dropping out’. </a:t>
            </a:r>
            <a:endParaRPr lang="en-A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Youth Homeless Intervention Strategies</a:t>
            </a:r>
            <a:endParaRPr lang="en-AU" dirty="0"/>
          </a:p>
        </p:txBody>
      </p:sp>
      <p:sp>
        <p:nvSpPr>
          <p:cNvPr id="3" name="Content Placeholder 2"/>
          <p:cNvSpPr>
            <a:spLocks noGrp="1"/>
          </p:cNvSpPr>
          <p:nvPr>
            <p:ph idx="1"/>
          </p:nvPr>
        </p:nvSpPr>
        <p:spPr/>
        <p:txBody>
          <a:bodyPr>
            <a:normAutofit fontScale="85000" lnSpcReduction="10000"/>
          </a:bodyPr>
          <a:lstStyle/>
          <a:p>
            <a:pPr algn="just"/>
            <a:r>
              <a:rPr lang="en-AU" sz="2400" dirty="0" smtClean="0"/>
              <a:t>In Tasmania, there has been a lot of activity in recent years to strengthen the welfare infrastructure in high schools (Years 7-10) and senior secondary colleges (Years 11-12). Tasmania has social workers and guidance officers in schools, but they are managed through district offices. There are also youth workers in some schools. </a:t>
            </a:r>
          </a:p>
          <a:p>
            <a:pPr algn="just"/>
            <a:r>
              <a:rPr lang="en-AU" sz="2400" dirty="0" smtClean="0"/>
              <a:t>In order to support at risk students, one senior secondary college in Tasmania has developed a student services department. This is staffed by six teachers who are released from half of their teaching responsibilities. Students use this area to arrange course changes and to seek assistance with careers planning. They can also seek assistance with personal issues. There is a guidance officer who is a trained psychologist, employed two days per week. There is also a full-time youth worker who works primarily with homeless and independent students, as well as a school chaplain. </a:t>
            </a:r>
          </a:p>
          <a:p>
            <a:pPr algn="just"/>
            <a:endParaRPr lang="en-AU" sz="2400" dirty="0" smtClean="0"/>
          </a:p>
          <a:p>
            <a:endParaRPr lang="en-A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Youth Homeless Intervention Strategies</a:t>
            </a:r>
            <a:endParaRPr lang="en-AU" dirty="0"/>
          </a:p>
        </p:txBody>
      </p:sp>
      <p:sp>
        <p:nvSpPr>
          <p:cNvPr id="3" name="Content Placeholder 2"/>
          <p:cNvSpPr>
            <a:spLocks noGrp="1"/>
          </p:cNvSpPr>
          <p:nvPr>
            <p:ph idx="1"/>
          </p:nvPr>
        </p:nvSpPr>
        <p:spPr/>
        <p:txBody>
          <a:bodyPr>
            <a:normAutofit fontScale="85000" lnSpcReduction="20000"/>
          </a:bodyPr>
          <a:lstStyle/>
          <a:p>
            <a:r>
              <a:rPr lang="en-AU" dirty="0" smtClean="0"/>
              <a:t>- the development of a new national affordable housing strategy for Australia, with explicit attention to the needs of young people and in particular disadvantaged young people. </a:t>
            </a:r>
          </a:p>
          <a:p>
            <a:r>
              <a:rPr lang="en-AU" dirty="0" smtClean="0"/>
              <a:t>For homeless young people, taking advantage of the improved labour market is problematic. Being without stable accommodation is itself a major barrier, because a young person cannot do the normal things employees do, like wearing clean clothes and washing regularly. Transport can be a problem, while lack of skills due to early school leaving and a general unpreparedness for work are also issues. For homeless young people with high and complex needs, employment may not be the highest priority in their lives, as they deal with cycles of mental health or drug and alcohol problems. The casualisation of the workforce and the low level of youth wages mean that employment may be tenuous.</a:t>
            </a:r>
            <a:endParaRPr lang="en-A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Definition of Homelessness in Australia</a:t>
            </a:r>
            <a:endParaRPr lang="en-AU" dirty="0"/>
          </a:p>
        </p:txBody>
      </p:sp>
      <p:sp>
        <p:nvSpPr>
          <p:cNvPr id="3" name="Content Placeholder 2"/>
          <p:cNvSpPr>
            <a:spLocks noGrp="1"/>
          </p:cNvSpPr>
          <p:nvPr>
            <p:ph idx="1"/>
          </p:nvPr>
        </p:nvSpPr>
        <p:spPr/>
        <p:txBody>
          <a:bodyPr>
            <a:normAutofit fontScale="92500" lnSpcReduction="20000"/>
          </a:bodyPr>
          <a:lstStyle/>
          <a:p>
            <a:pPr algn="just"/>
            <a:r>
              <a:rPr lang="en-AU" dirty="0" smtClean="0"/>
              <a:t>The most widely accepted definition of homelessness is the definition used by the Australian Bureau of Statistics. This definition is based on the idea that there are shared community cultural standards about the minimum accommodation acceptable in contemporary Australia. The approximate minimum for a single person (or couple) is a small rental flat with a bedroom, living room, kitchen and bathroom and some security of tenure provided by a lease</a:t>
            </a:r>
            <a:r>
              <a:rPr lang="en-AU" i="1" dirty="0" smtClean="0"/>
              <a:t>. The ABS definition 6 identifies ‘primary’, ‘secondary’ and ‘tertiary’ categories of homelessness:</a:t>
            </a:r>
          </a:p>
          <a:p>
            <a:pPr algn="just"/>
            <a:r>
              <a:rPr lang="en-AU" dirty="0" smtClean="0"/>
              <a:t>- Primary homelessness includes people without conventional accommodation, such as people living on the streets or using cars or railway carriages for temporary shelter. </a:t>
            </a:r>
          </a:p>
          <a:p>
            <a:endParaRPr lang="en-A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Youth Homeless Intervention Strategies</a:t>
            </a:r>
            <a:endParaRPr lang="en-AU" dirty="0"/>
          </a:p>
        </p:txBody>
      </p:sp>
      <p:sp>
        <p:nvSpPr>
          <p:cNvPr id="3" name="Content Placeholder 2"/>
          <p:cNvSpPr>
            <a:spLocks noGrp="1"/>
          </p:cNvSpPr>
          <p:nvPr>
            <p:ph idx="1"/>
          </p:nvPr>
        </p:nvSpPr>
        <p:spPr/>
        <p:txBody>
          <a:bodyPr/>
          <a:lstStyle/>
          <a:p>
            <a:r>
              <a:rPr lang="en-AU" sz="2400" dirty="0" smtClean="0"/>
              <a:t>The Supported Accommodation Assistance Program (SAAP) is Australia’s primary response to homelessness (see Chapter 14). It funds accommodation and support to homeless people of all ages.</a:t>
            </a:r>
          </a:p>
          <a:p>
            <a:endParaRPr lang="en-AU"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Most Difficult Aspects of Homelessness</a:t>
            </a:r>
            <a:endParaRPr lang="en-AU" dirty="0"/>
          </a:p>
        </p:txBody>
      </p:sp>
      <p:sp>
        <p:nvSpPr>
          <p:cNvPr id="3" name="Content Placeholder 2"/>
          <p:cNvSpPr>
            <a:spLocks noGrp="1"/>
          </p:cNvSpPr>
          <p:nvPr>
            <p:ph idx="1"/>
          </p:nvPr>
        </p:nvSpPr>
        <p:spPr/>
        <p:txBody>
          <a:bodyPr>
            <a:normAutofit fontScale="92500" lnSpcReduction="20000"/>
          </a:bodyPr>
          <a:lstStyle/>
          <a:p>
            <a:pPr algn="just"/>
            <a:r>
              <a:rPr lang="en-AU" dirty="0" smtClean="0"/>
              <a:t>Through its Youth Survey, the Inquiry invited young people to reflect on some of the hardest aspects of being homelessness. Young people responded by outlining the reality of daily life: being cold, being hungry and uncertain about where your next meal will come from, having to move all the time and not knowing where you will sleep, being unable to shower, being short of clothing, being unable to keep or protect personal possessions, getting sexually assaulted, hurt or threatened, and being ‘moved on’ in public spaces. </a:t>
            </a:r>
          </a:p>
          <a:p>
            <a:pPr algn="just"/>
            <a:r>
              <a:rPr lang="en-AU" dirty="0" smtClean="0"/>
              <a:t>One young woman who became homeless at 13 wrote: </a:t>
            </a:r>
            <a:r>
              <a:rPr lang="en-AU" i="1" dirty="0" smtClean="0"/>
              <a:t>Being so young with no home, I had no money, no bed, no clothes, wasn’t able to bathe or eat and drink.</a:t>
            </a:r>
            <a:endParaRPr lang="en-A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Most Difficult Aspects of Homelessness</a:t>
            </a:r>
            <a:endParaRPr lang="en-AU" dirty="0"/>
          </a:p>
        </p:txBody>
      </p:sp>
      <p:sp>
        <p:nvSpPr>
          <p:cNvPr id="3" name="Content Placeholder 2"/>
          <p:cNvSpPr>
            <a:spLocks noGrp="1"/>
          </p:cNvSpPr>
          <p:nvPr>
            <p:ph idx="1"/>
          </p:nvPr>
        </p:nvSpPr>
        <p:spPr/>
        <p:txBody>
          <a:bodyPr>
            <a:normAutofit lnSpcReduction="10000"/>
          </a:bodyPr>
          <a:lstStyle/>
          <a:p>
            <a:pPr algn="just"/>
            <a:r>
              <a:rPr lang="en-AU" dirty="0" smtClean="0"/>
              <a:t>The perception of street-frequenting homeless youth as a threat is a misconception derived from their visibility and their sometimes loud and boisterous behaviour in public spaces. Homeless young people are often the victims of crime rather than the perpetrators. But trapped in chronic homelessness and without stable accommodation for long periods of time, these young people end up engaging in petty crime – public transport fare evasion, offensive language, failure to obey a police order to move on, shop-lifting etc – to survive. </a:t>
            </a:r>
          </a:p>
          <a:p>
            <a:endParaRPr lang="en-A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Most Difficult Aspects of Homelessness</a:t>
            </a:r>
            <a:endParaRPr lang="en-AU" dirty="0"/>
          </a:p>
        </p:txBody>
      </p:sp>
      <p:sp>
        <p:nvSpPr>
          <p:cNvPr id="3" name="Content Placeholder 2"/>
          <p:cNvSpPr>
            <a:spLocks noGrp="1"/>
          </p:cNvSpPr>
          <p:nvPr>
            <p:ph idx="1"/>
          </p:nvPr>
        </p:nvSpPr>
        <p:spPr/>
        <p:txBody>
          <a:bodyPr>
            <a:normAutofit/>
          </a:bodyPr>
          <a:lstStyle/>
          <a:p>
            <a:pPr algn="just"/>
            <a:r>
              <a:rPr lang="en-AU" sz="2400" dirty="0" smtClean="0"/>
              <a:t>In their direct evidence about the experience of being homeless, young people also touched on the emotional toll of homelessness. They described feeling frustrated embarrassed, helpless and vulnerable, hopeless, unhappy, worthless, scared, fearful, anxious, isolated and lonely, angry, and envious of other young people with homes and families. </a:t>
            </a:r>
          </a:p>
          <a:p>
            <a:pPr algn="just"/>
            <a:r>
              <a:rPr lang="en-AU" sz="2400" dirty="0" smtClean="0"/>
              <a:t>One young woman described her emotions this way: </a:t>
            </a:r>
            <a:r>
              <a:rPr lang="en-AU" sz="2400" i="1" dirty="0" smtClean="0"/>
              <a:t>The feeling of hopelessness, like you’re not worth anything, you feel like giving up, like it’s not worth it.</a:t>
            </a:r>
            <a:endParaRPr lang="en-AU" sz="2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Your Task</a:t>
            </a:r>
            <a:endParaRPr lang="en-AU" dirty="0"/>
          </a:p>
        </p:txBody>
      </p:sp>
      <p:sp>
        <p:nvSpPr>
          <p:cNvPr id="3" name="Content Placeholder 2"/>
          <p:cNvSpPr>
            <a:spLocks noGrp="1"/>
          </p:cNvSpPr>
          <p:nvPr>
            <p:ph idx="1"/>
          </p:nvPr>
        </p:nvSpPr>
        <p:spPr/>
        <p:txBody>
          <a:bodyPr>
            <a:normAutofit/>
          </a:bodyPr>
          <a:lstStyle/>
          <a:p>
            <a:pPr algn="just"/>
            <a:r>
              <a:rPr lang="en-AU" sz="2400" dirty="0" smtClean="0"/>
              <a:t>You have now learnt a little about youth homelessness in Australia, its causes and strategies to reduce homelessness in Australia.</a:t>
            </a:r>
          </a:p>
          <a:p>
            <a:pPr algn="just"/>
            <a:r>
              <a:rPr lang="en-AU" sz="2400" dirty="0" smtClean="0"/>
              <a:t>You are going to </a:t>
            </a:r>
            <a:r>
              <a:rPr lang="en-AU" sz="2400" dirty="0" smtClean="0"/>
              <a:t>watch the documentary The Oasis, which will go into more </a:t>
            </a:r>
            <a:r>
              <a:rPr lang="en-AU" sz="2400" dirty="0" smtClean="0"/>
              <a:t>detail regarding the causes of youth homelessness and then you will </a:t>
            </a:r>
            <a:r>
              <a:rPr lang="en-AU" sz="2400" dirty="0" smtClean="0"/>
              <a:t>work </a:t>
            </a:r>
            <a:r>
              <a:rPr lang="en-AU" sz="2400" dirty="0" smtClean="0"/>
              <a:t>in groups of two or three to create a campaign to assist in decreasing homelessness in Tasmania</a:t>
            </a:r>
            <a:r>
              <a:rPr lang="en-AU" sz="2400" smtClean="0"/>
              <a:t>. </a:t>
            </a:r>
            <a:endParaRPr lang="en-AU"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Definition of Homelessness in Australia</a:t>
            </a:r>
            <a:endParaRPr lang="en-AU" dirty="0"/>
          </a:p>
        </p:txBody>
      </p:sp>
      <p:sp>
        <p:nvSpPr>
          <p:cNvPr id="3" name="Content Placeholder 2"/>
          <p:cNvSpPr>
            <a:spLocks noGrp="1"/>
          </p:cNvSpPr>
          <p:nvPr>
            <p:ph idx="1"/>
          </p:nvPr>
        </p:nvSpPr>
        <p:spPr/>
        <p:txBody>
          <a:bodyPr>
            <a:normAutofit/>
          </a:bodyPr>
          <a:lstStyle/>
          <a:p>
            <a:pPr algn="just"/>
            <a:r>
              <a:rPr lang="en-AU" sz="2400" dirty="0" smtClean="0"/>
              <a:t>- Secondary homelessness includes people who move frequently from one form of temporary shelter to another including boarding houses, emergency accommodation and short-term stays with other households. </a:t>
            </a:r>
          </a:p>
          <a:p>
            <a:pPr algn="just">
              <a:buNone/>
            </a:pPr>
            <a:endParaRPr lang="en-AU" sz="2400" dirty="0" smtClean="0"/>
          </a:p>
          <a:p>
            <a:pPr algn="just"/>
            <a:r>
              <a:rPr lang="en-AU" sz="2400" dirty="0" smtClean="0"/>
              <a:t>- Tertiary homelessness refers to people staying in boarding houses on a medium to long-term basis, defined as 13 weeks or longer. They are homeless because their accommodation does not have the characteristics identified in the minimum community standard.</a:t>
            </a:r>
          </a:p>
          <a:p>
            <a:endParaRPr lang="en-A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How many people do you believe are homeless in Australia?</a:t>
            </a:r>
            <a:endParaRPr lang="en-AU" dirty="0"/>
          </a:p>
        </p:txBody>
      </p:sp>
      <p:sp>
        <p:nvSpPr>
          <p:cNvPr id="3" name="Content Placeholder 2"/>
          <p:cNvSpPr>
            <a:spLocks noGrp="1"/>
          </p:cNvSpPr>
          <p:nvPr>
            <p:ph idx="1"/>
          </p:nvPr>
        </p:nvSpPr>
        <p:spPr/>
        <p:txBody>
          <a:bodyPr/>
          <a:lstStyle/>
          <a:p>
            <a:r>
              <a:rPr lang="en-AU" sz="2400" dirty="0" smtClean="0"/>
              <a:t>Some hints:</a:t>
            </a:r>
          </a:p>
          <a:p>
            <a:r>
              <a:rPr lang="en-AU" sz="2400" dirty="0" smtClean="0"/>
              <a:t>Australia’s unemployment rate hovers between 4.8% and 5.4%</a:t>
            </a:r>
          </a:p>
          <a:p>
            <a:r>
              <a:rPr lang="en-AU" sz="2400" dirty="0" smtClean="0"/>
              <a:t>Australia has a population of approx 22, 805, 114</a:t>
            </a:r>
          </a:p>
          <a:p>
            <a:r>
              <a:rPr lang="en-AU" sz="2400" dirty="0" smtClean="0"/>
              <a:t>Approximately 16 million of those are adults</a:t>
            </a:r>
          </a:p>
          <a:p>
            <a:endParaRPr lang="en-AU" dirty="0" smtClean="0"/>
          </a:p>
          <a:p>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Homeless rates in Australia</a:t>
            </a:r>
            <a:endParaRPr lang="en-AU" dirty="0"/>
          </a:p>
        </p:txBody>
      </p:sp>
      <p:sp>
        <p:nvSpPr>
          <p:cNvPr id="3" name="Content Placeholder 2"/>
          <p:cNvSpPr>
            <a:spLocks noGrp="1"/>
          </p:cNvSpPr>
          <p:nvPr>
            <p:ph idx="1"/>
          </p:nvPr>
        </p:nvSpPr>
        <p:spPr/>
        <p:txBody>
          <a:bodyPr>
            <a:normAutofit fontScale="25000" lnSpcReduction="20000"/>
          </a:bodyPr>
          <a:lstStyle/>
          <a:p>
            <a:pPr algn="just"/>
            <a:r>
              <a:rPr lang="en-AU" sz="9600" dirty="0" smtClean="0"/>
              <a:t>Adequate housing is a human right and is part of having a quality of life. However, each day 105, 000 Australians are without safe, secure and affordable housing. </a:t>
            </a:r>
          </a:p>
          <a:p>
            <a:pPr algn="just">
              <a:buNone/>
            </a:pPr>
            <a:r>
              <a:rPr lang="en-AU" sz="9600" dirty="0" smtClean="0"/>
              <a:t/>
            </a:r>
            <a:br>
              <a:rPr lang="en-AU" sz="9600" dirty="0" smtClean="0"/>
            </a:br>
            <a:r>
              <a:rPr lang="en-AU" sz="9600" dirty="0" smtClean="0"/>
              <a:t>Tonight half of Australia's homeless will stay with friends or family.  About 2 in every 7 will find a bed in a boarding house.  A lucky 1 in every 7 will find a bed in the homeless service system.  1 in every 7 will sleep rough on the streets of our cities and towns. </a:t>
            </a:r>
          </a:p>
          <a:p>
            <a:pPr algn="just">
              <a:buNone/>
            </a:pPr>
            <a:endParaRPr lang="en-AU" sz="9600" dirty="0" smtClean="0"/>
          </a:p>
          <a:p>
            <a:pPr algn="just"/>
            <a:r>
              <a:rPr lang="en-AU" sz="9600" dirty="0" smtClean="0"/>
              <a:t>The researchers estimated that 25,000 to 30,000 Australian youth experience a period of homelessness each year, and that most homeless students drop out of school. </a:t>
            </a:r>
          </a:p>
          <a:p>
            <a:pPr>
              <a:buNone/>
            </a:pPr>
            <a:r>
              <a:rPr lang="en-AU" dirty="0" smtClean="0"/>
              <a:t/>
            </a:r>
            <a:br>
              <a:rPr lang="en-AU" dirty="0" smtClean="0"/>
            </a:br>
            <a:endParaRPr lang="en-A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AU" dirty="0" smtClean="0"/>
              <a:t>Causes of Youth Homelessness</a:t>
            </a:r>
            <a:endParaRPr lang="en-AU" dirty="0"/>
          </a:p>
        </p:txBody>
      </p:sp>
      <p:sp>
        <p:nvSpPr>
          <p:cNvPr id="3" name="Content Placeholder 2"/>
          <p:cNvSpPr>
            <a:spLocks noGrp="1"/>
          </p:cNvSpPr>
          <p:nvPr>
            <p:ph idx="1"/>
          </p:nvPr>
        </p:nvSpPr>
        <p:spPr/>
        <p:txBody>
          <a:bodyPr>
            <a:normAutofit/>
          </a:bodyPr>
          <a:lstStyle/>
          <a:p>
            <a:pPr algn="just"/>
            <a:r>
              <a:rPr lang="en-AU" sz="2400" dirty="0" smtClean="0"/>
              <a:t>Mental Illness - Mental health issues are more prevalent among homeless youth than the overall population of young people in Australia. In some cases, mental health is implicated in a young person becoming homeless, although it may be the case that the deterioration in the mental health of other family members tips young people into homelessness. However, becoming homeless is also an unhealthy lifestyle. There is evidence that psychological and psychiatric problems may result from homelessness.</a:t>
            </a:r>
          </a:p>
          <a:p>
            <a:r>
              <a:rPr lang="en-AU" sz="2400" dirty="0" smtClean="0"/>
              <a:t>Senior Colleges - Senior secondary colleges are separate schools for young people completing Years 11 and 12.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Causes of Youth Homelessness</a:t>
            </a:r>
            <a:endParaRPr lang="en-AU" dirty="0"/>
          </a:p>
        </p:txBody>
      </p:sp>
      <p:sp>
        <p:nvSpPr>
          <p:cNvPr id="3" name="Content Placeholder 2"/>
          <p:cNvSpPr>
            <a:spLocks noGrp="1"/>
          </p:cNvSpPr>
          <p:nvPr>
            <p:ph idx="1"/>
          </p:nvPr>
        </p:nvSpPr>
        <p:spPr/>
        <p:txBody>
          <a:bodyPr>
            <a:normAutofit/>
          </a:bodyPr>
          <a:lstStyle/>
          <a:p>
            <a:pPr algn="just"/>
            <a:r>
              <a:rPr lang="en-AU" sz="2400" dirty="0" smtClean="0"/>
              <a:t>A senior secondary college is likely to have at least three to four times more homeless students than a conventional high school. There is less monitoring and supervision of students, and marginal students can easily get lost. Senior colleges do not work so well for young people who are troubled by family breakdown or other major issues in their lives. </a:t>
            </a:r>
          </a:p>
          <a:p>
            <a:pPr algn="just"/>
            <a:r>
              <a:rPr lang="en-AU" sz="2400" dirty="0" smtClean="0"/>
              <a:t>Alternative family types - 80 per cent of homeless students come from alternative family types. The largest group (38 per cent) were from single parent households (including parents who were separated or divorced). </a:t>
            </a:r>
          </a:p>
          <a:p>
            <a:pPr algn="just"/>
            <a:endParaRPr lang="en-AU" sz="2400" dirty="0" smtClean="0"/>
          </a:p>
          <a:p>
            <a:endParaRPr lang="en-A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Causes of Youth Homelessness</a:t>
            </a:r>
            <a:endParaRPr lang="en-AU" dirty="0"/>
          </a:p>
        </p:txBody>
      </p:sp>
      <p:sp>
        <p:nvSpPr>
          <p:cNvPr id="3" name="Content Placeholder 2"/>
          <p:cNvSpPr>
            <a:spLocks noGrp="1"/>
          </p:cNvSpPr>
          <p:nvPr>
            <p:ph idx="1"/>
          </p:nvPr>
        </p:nvSpPr>
        <p:spPr/>
        <p:txBody>
          <a:bodyPr>
            <a:normAutofit fontScale="70000" lnSpcReduction="20000"/>
          </a:bodyPr>
          <a:lstStyle/>
          <a:p>
            <a:pPr algn="just"/>
            <a:r>
              <a:rPr lang="en-AU" sz="3400" dirty="0" smtClean="0"/>
              <a:t>One-third (33 per cent) of the young people were from blended families and nine per cent were from other family types (e.g. brought up by relatives, step parents etc.).</a:t>
            </a:r>
          </a:p>
          <a:p>
            <a:pPr algn="just"/>
            <a:r>
              <a:rPr lang="en-AU" sz="3400" dirty="0" smtClean="0"/>
              <a:t>Alcohol and Substance Abuse - Drug and alcohol use by Australian young people has declined in recent years. However, many service providers report that drug and alcohol use among homeless young people has increased over twenty years. The wider availability of stimulants such as ICE has meant that the type of substances being used has shifted somewhat.</a:t>
            </a:r>
          </a:p>
          <a:p>
            <a:pPr algn="just"/>
            <a:r>
              <a:rPr lang="en-AU" sz="3400" dirty="0" smtClean="0"/>
              <a:t> The origins of drug and alcohol use are diverse: sometimes it is from a permissive family situation, as self-medication of mental health conditions, or, more commonly, </a:t>
            </a:r>
          </a:p>
          <a:p>
            <a:endParaRPr lang="en-AU" sz="2800" dirty="0" smtClean="0"/>
          </a:p>
          <a:p>
            <a:endParaRPr lang="en-A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Causes of Youth Homelessness</a:t>
            </a:r>
            <a:endParaRPr lang="en-AU" dirty="0"/>
          </a:p>
        </p:txBody>
      </p:sp>
      <p:sp>
        <p:nvSpPr>
          <p:cNvPr id="3" name="Content Placeholder 2"/>
          <p:cNvSpPr>
            <a:spLocks noGrp="1"/>
          </p:cNvSpPr>
          <p:nvPr>
            <p:ph idx="1"/>
          </p:nvPr>
        </p:nvSpPr>
        <p:spPr/>
        <p:txBody>
          <a:bodyPr>
            <a:normAutofit fontScale="92500" lnSpcReduction="10000"/>
          </a:bodyPr>
          <a:lstStyle/>
          <a:p>
            <a:pPr algn="just"/>
            <a:r>
              <a:rPr lang="en-AU" sz="2400" dirty="0" smtClean="0"/>
              <a:t>as a practice acquired by contact with other young people who are homeless. There are serious consequences for homeless youth with drug and alcohol use problems, including gaining access to supported accommodation or remaining in accommodation. SAAP agencies reported difficulty obtaining timely specialist help for their clients. Continued drug use can further harm some already worsening yet important relationships in young people’s lives and lead to petty crime that ultimately involves them with police and the criminal justice system.</a:t>
            </a:r>
          </a:p>
          <a:p>
            <a:pPr algn="just"/>
            <a:r>
              <a:rPr lang="en-AU" dirty="0" smtClean="0"/>
              <a:t>Indigenous Australians - Indigenous young people are more likely to experience homelessness than non-Indigenous youth.</a:t>
            </a:r>
            <a:endParaRPr lang="en-A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458</TotalTime>
  <Words>2607</Words>
  <Application>Microsoft Office PowerPoint</Application>
  <PresentationFormat>On-screen Show (4:3)</PresentationFormat>
  <Paragraphs>72</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Flow</vt:lpstr>
      <vt:lpstr>Homelessness in Australia</vt:lpstr>
      <vt:lpstr>Definition of Homelessness in Australia</vt:lpstr>
      <vt:lpstr>Definition of Homelessness in Australia</vt:lpstr>
      <vt:lpstr>How many people do you believe are homeless in Australia?</vt:lpstr>
      <vt:lpstr>Homeless rates in Australia</vt:lpstr>
      <vt:lpstr>Causes of Youth Homelessness</vt:lpstr>
      <vt:lpstr>Causes of Youth Homelessness</vt:lpstr>
      <vt:lpstr>Causes of Youth Homelessness</vt:lpstr>
      <vt:lpstr>Causes of Youth Homelessness</vt:lpstr>
      <vt:lpstr>Causes of Youth Homelessness</vt:lpstr>
      <vt:lpstr>Causes of Youth Homelessness</vt:lpstr>
      <vt:lpstr>Causes of Youth Homelessness</vt:lpstr>
      <vt:lpstr>Causes of Youth Homelessness</vt:lpstr>
      <vt:lpstr>Typical Youth Homelessness Pathway</vt:lpstr>
      <vt:lpstr> Typical Youth Homelessness Pathway</vt:lpstr>
      <vt:lpstr>Typical Youth Homelessness Pathway</vt:lpstr>
      <vt:lpstr>Youth Homeless Intervention Strategies</vt:lpstr>
      <vt:lpstr>Youth Homeless Intervention Strategies</vt:lpstr>
      <vt:lpstr>Youth Homeless Intervention Strategies</vt:lpstr>
      <vt:lpstr>Youth Homeless Intervention Strategies</vt:lpstr>
      <vt:lpstr>Most Difficult Aspects of Homelessness</vt:lpstr>
      <vt:lpstr>Most Difficult Aspects of Homelessness</vt:lpstr>
      <vt:lpstr>Most Difficult Aspects of Homelessness</vt:lpstr>
      <vt:lpstr>Your Task</vt:lpstr>
    </vt:vector>
  </TitlesOfParts>
  <Company>EDUSC2</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Homelessness in Australia</dc:title>
  <dc:creator>kerri.joyce</dc:creator>
  <cp:lastModifiedBy>kerri.joyce</cp:lastModifiedBy>
  <cp:revision>51</cp:revision>
  <dcterms:created xsi:type="dcterms:W3CDTF">2012-01-17T10:08:49Z</dcterms:created>
  <dcterms:modified xsi:type="dcterms:W3CDTF">2012-01-18T05:58:37Z</dcterms:modified>
</cp:coreProperties>
</file>